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5" r:id="rId4"/>
    <p:sldId id="279" r:id="rId5"/>
    <p:sldId id="270" r:id="rId6"/>
    <p:sldId id="276" r:id="rId7"/>
    <p:sldId id="271" r:id="rId8"/>
    <p:sldId id="272" r:id="rId9"/>
    <p:sldId id="273" r:id="rId10"/>
    <p:sldId id="275" r:id="rId11"/>
    <p:sldId id="266" r:id="rId12"/>
    <p:sldId id="278" r:id="rId13"/>
    <p:sldId id="277" r:id="rId14"/>
    <p:sldId id="261" r:id="rId15"/>
    <p:sldId id="267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>
        <p:scale>
          <a:sx n="63" d="100"/>
          <a:sy n="63" d="100"/>
        </p:scale>
        <p:origin x="758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ACB1C9-8431-480A-968C-46324B6DE0FD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26DA96-F2B6-4C9A-8519-0AE2BDD2F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257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80609-8F6A-43D2-B913-2E9895075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0A8C17-4723-4265-93B7-2D2E2C665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62A74-9AAF-4292-8046-D64880560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8CBC-1BAC-42C4-9B05-7EE4BC6F9C4E}" type="datetime1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BA786-30EE-4ED9-9647-89057DC10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B2D46-12BD-4606-85AC-024CF0028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64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24B64-79AD-4501-B605-FB1F9AE32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5FC56-0DB2-407E-A923-F6DFFB2E9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34278-1558-489B-BD11-F9C6A1A4D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F36FC-E5D8-402E-8D70-ECFDCD3C5A3E}" type="datetime1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EE4CB-5C62-474D-B8CE-15313906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B8AB2-675E-4ADA-956A-FC577709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A6084A-395D-4F70-90DC-8CBDBFF35A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B82BF-C621-4AA5-9E11-82CA8F534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1A936-0A42-4576-9897-9B35E5EB4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4466C-1C91-4288-A41F-0A5010F3168F}" type="datetime1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2902D-C662-40DE-AB1E-5D4F1BDE4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CF37B-D84F-4DFA-9283-AE6412654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497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F77B1-40F2-4F02-82AE-8D41F729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266BD-2D3D-44A8-975D-3BA95BF20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6E967-F726-4487-91B2-3C91EDF7C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4014A-397A-4457-A633-5FD3243EBB96}" type="datetime1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94233-7EC4-4F5C-8CDC-2E8FB02E5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04327-08D8-4709-A1BE-E471836DF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31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FCA60-74B2-47E8-92B8-83941094F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C5FE1-8BD6-47D4-ADBE-6D88FF379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AB14E-26DC-4197-BC95-09F742FCD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FACA-EAB8-439D-B1C6-223E53AD8A34}" type="datetime1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CA406-A627-45E7-AF92-BB8815F1B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AD2B3-F326-4C67-A3F4-F12794BD9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2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E432-14CC-4560-A8A9-8F9F3715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8CE60-CBFA-42AD-BD33-602252B817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A6B9D-6986-4735-AFB9-E5A396E94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D2886D-FD6C-4DA3-8926-A9C5F4963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981D4-6D52-49D8-99C5-11AA4E8E1EE6}" type="datetime1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6E9D7-3C25-44AB-9EA0-E8BE6DAE1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6C6C9C-8C62-4020-BF7C-212DFDF17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455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00F6A-70F6-481A-8A8C-7D91F3C22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BEEDC-6C84-47E2-A5A0-D99D8D585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23582D-2383-4109-844B-F64980A4C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B1C1E1-C671-47A7-81E6-B00614DA3E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B5C9AC-3AE1-4921-9B1A-C8E788EEC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1EA72-D339-4583-9DA7-F2479177A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BC0CA-11AD-4BF6-A3F1-7D2CA97B56B2}" type="datetime1">
              <a:rPr lang="en-US" smtClean="0"/>
              <a:t>6/16/2020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7197DB-DCA3-47A2-8F55-7E885087D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C061B6-215B-4FD4-9371-EDE7E7280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17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10DCB-09C6-4872-8B85-489B6B2AB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E41E8E-CAE3-4483-9596-F121B9C6A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DAC3-4756-4A63-8CBB-40A2F3E8E6F4}" type="datetime1">
              <a:rPr lang="en-US" smtClean="0"/>
              <a:t>6/16/2020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2509E5-DB2F-4661-8F58-9C0C897D2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2746E8-24DD-47CE-8C76-D3051BF0D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101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ACDD0B-4A73-4BB5-9264-ADE0DA49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9082D-5285-49AD-AFA8-0B89276D6379}" type="datetime1">
              <a:rPr lang="en-US" smtClean="0"/>
              <a:t>6/16/2020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DF3003-358F-4DC8-9519-CB5EE67C8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867433-9755-49C1-A166-BC17736F7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92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1EA7-F8CA-4BFF-96AF-D7805C5DF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2C8B6-4585-4A19-9E5E-A6464837B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F6222-A4E7-4E73-B3B2-4C4CA4CB32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BA8082-0147-4319-9743-A6F3CED6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BAF6D-51F1-469E-AD05-84EBDADE4E34}" type="datetime1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57281-A877-4C86-8290-34212C9BE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769102-F3A0-45A8-AF9A-1AA0D3B27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94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35223-911E-4ADD-B1B7-9D226138B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6B15DF-123F-4475-9C6A-592A7D89C1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CABF2-C00E-4A23-AAD7-822137EE45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2842DB-45F4-40FD-AB44-74DBF3C57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A7EEC-C118-470A-9FB3-A50CB929C980}" type="datetime1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9BEB9-980F-4928-8FAB-5E2646754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091503-BBD4-4F5A-AA28-CE2F995BA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346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798CB5-700E-405B-BD77-6585F9B0D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C718E-4229-4B56-A2C5-D3B87D3B6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63B4C-573C-4B29-BBF4-8A84B48C29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5173E-35C1-4088-A9ED-BEFC2AB6FAD3}" type="datetime1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6B0C2-2E95-414E-9A53-C4C388B2DE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DB568-43C4-4981-8BC9-70B511CBFF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DBC05-6A57-44D4-B81C-6F3887760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06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ergystar.gov/buildings/facility-owners-and-managers/existing-buildings/use-portfolio-manager/interpret-your-results/what" TargetMode="External"/><Relationship Id="rId2" Type="http://schemas.openxmlformats.org/officeDocument/2006/relationships/hyperlink" Target="https://www1.nyc.gov/html/gbee/html/plan/ll84_scores.s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B3F070-A630-4854-8A42-81C58997A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Machine Learning CS 559 – Final Project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0FB17-5767-4F9A-92EC-0E4B69BD0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/>
              <a:t>Predict a building's Energy Star score to analyze its energy performance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/>
              <a:t>- Sonam 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D6414E-2840-491A-952E-5A1786964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15DBC05-6A57-44D4-B81C-6F3887760363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82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E599F-2B91-4628-BE36-A7A15FE5B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Implementation: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EA07C1-A912-40AA-B5AB-1243C010545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64621"/>
                <a:ext cx="10515600" cy="4612342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Distance : Euclidean Distance	: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i="1"/>
                        </m:ctrlPr>
                      </m:radPr>
                      <m:deg>
                        <m:r>
                          <a:rPr lang="en-US" i="1"/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limLoc m:val="undOvr"/>
                            <m:ctrlPr>
                              <a:rPr lang="en-US" i="1"/>
                            </m:ctrlPr>
                          </m:naryPr>
                          <m:sub>
                            <m:r>
                              <a:rPr lang="en-US" i="1"/>
                              <m:t>𝑖</m:t>
                            </m:r>
                            <m:r>
                              <a:rPr lang="en-US" i="1"/>
                              <m:t>=1</m:t>
                            </m:r>
                          </m:sub>
                          <m:sup>
                            <m:r>
                              <a:rPr lang="en-US" i="1"/>
                              <m:t>𝑘</m:t>
                            </m:r>
                          </m:sup>
                          <m:e>
                            <m:r>
                              <a:rPr lang="en-US" i="1"/>
                              <m:t>(</m:t>
                            </m:r>
                            <m:sSub>
                              <m:sSubPr>
                                <m:ctrlPr>
                                  <a:rPr lang="en-US" i="1"/>
                                </m:ctrlPr>
                              </m:sSubPr>
                              <m:e>
                                <m:r>
                                  <a:rPr lang="en-US" i="1"/>
                                  <m:t>𝑥</m:t>
                                </m:r>
                              </m:e>
                              <m:sub>
                                <m:r>
                                  <a:rPr lang="en-US" i="1"/>
                                  <m:t>𝑖</m:t>
                                </m:r>
                              </m:sub>
                            </m:sSub>
                          </m:e>
                        </m:nary>
                        <m:r>
                          <a:rPr lang="en-US" i="1"/>
                          <m:t>− </m:t>
                        </m:r>
                        <m:sSub>
                          <m:sSubPr>
                            <m:ctrlPr>
                              <a:rPr lang="en-US" i="1"/>
                            </m:ctrlPr>
                          </m:sSubPr>
                          <m:e>
                            <m:r>
                              <a:rPr lang="en-US" i="1"/>
                              <m:t>𝑦</m:t>
                            </m:r>
                          </m:e>
                          <m:sub>
                            <m:r>
                              <a:rPr lang="en-US" i="1"/>
                              <m:t>𝑖</m:t>
                            </m:r>
                          </m:sub>
                        </m:sSub>
                        <m:sSup>
                          <m:sSupPr>
                            <m:ctrlPr>
                              <a:rPr lang="en-US" i="1"/>
                            </m:ctrlPr>
                          </m:sSupPr>
                          <m:e>
                            <m:r>
                              <a:rPr lang="en-US" i="1"/>
                              <m:t>)</m:t>
                            </m:r>
                          </m:e>
                          <m:sup>
                            <m:r>
                              <a:rPr lang="en-US" i="1"/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b="1" dirty="0"/>
                  <a:t>Metric Used:</a:t>
                </a:r>
                <a:r>
                  <a:rPr lang="en-US" dirty="0"/>
                  <a:t> </a:t>
                </a:r>
              </a:p>
              <a:p>
                <a:r>
                  <a:rPr lang="en-US" altLang="en-US" dirty="0"/>
                  <a:t>Mean Absolute Error :</a:t>
                </a:r>
              </a:p>
              <a:p>
                <a:endParaRPr lang="en-US" altLang="en-US" dirty="0"/>
              </a:p>
              <a:p>
                <a:pPr marL="0" indent="0">
                  <a:buNone/>
                </a:pPr>
                <a:r>
                  <a:rPr lang="en-US" altLang="en-US" dirty="0"/>
                  <a:t>	</a:t>
                </a:r>
              </a:p>
              <a:p>
                <a:r>
                  <a:rPr lang="en-US" dirty="0"/>
                  <a:t>Mean squared Error 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Root mean squared error (RMSE) : 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EA07C1-A912-40AA-B5AB-1243C010545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64621"/>
                <a:ext cx="10515600" cy="4612342"/>
              </a:xfrm>
              <a:blipFill>
                <a:blip r:embed="rId2"/>
                <a:stretch>
                  <a:fillRect l="-1043" t="-15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9A35657-4FF3-4FB1-97FC-8E6FEBFFA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365" y="2282520"/>
            <a:ext cx="3619500" cy="17907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4B804-BC1B-4508-9A13-E65192663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39E61F-D1E1-4AE6-8BAF-2758537DC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7276" y="5106458"/>
            <a:ext cx="2313910" cy="16890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7FB7E5-D380-47E2-8EEE-8C30E476A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5394" y="3523517"/>
            <a:ext cx="2962045" cy="168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631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C9CBB-340C-484E-A3A3-7D607D4AB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MAE results for different K value from Naive KNN method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6A0E76-3827-4D9E-81E0-37C3B802F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068" y="2664249"/>
            <a:ext cx="6806313" cy="3228422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BF421A6-BDAC-4B42-A3DA-3BC01C20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11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AD9C61C-352D-4BD8-8EB3-A78B02717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69" y="1695606"/>
            <a:ext cx="1750826" cy="355717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D30148A-A85F-4038-9509-785877C8B7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751" y="1746124"/>
            <a:ext cx="687632" cy="37081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2CEA38E-26AF-4A4D-B24C-A80649F85F85}"/>
              </a:ext>
            </a:extLst>
          </p:cNvPr>
          <p:cNvSpPr txBox="1"/>
          <p:nvPr/>
        </p:nvSpPr>
        <p:spPr>
          <a:xfrm>
            <a:off x="1000283" y="5936021"/>
            <a:ext cx="99118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Observations:</a:t>
            </a:r>
          </a:p>
          <a:p>
            <a:r>
              <a:rPr lang="en-US" sz="2000" dirty="0"/>
              <a:t>Best K value is above 3</a:t>
            </a:r>
          </a:p>
          <a:p>
            <a:r>
              <a:rPr lang="en-US" sz="2000" dirty="0"/>
              <a:t>Minimum error is 5.24</a:t>
            </a:r>
          </a:p>
          <a:p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29C4683-93A5-4DDE-9486-F149A2815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7068" y="1281179"/>
            <a:ext cx="6207972" cy="104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14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507DF-1CA0-441D-BBB4-EC7421BCB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 : Mean Squared error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9FD821-38E5-4195-83C6-4AA8FD1129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812" y="1629017"/>
            <a:ext cx="4838832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C99C00-DE32-4D82-820E-775BBE4D6BBE}"/>
              </a:ext>
            </a:extLst>
          </p:cNvPr>
          <p:cNvSpPr txBox="1"/>
          <p:nvPr/>
        </p:nvSpPr>
        <p:spPr>
          <a:xfrm>
            <a:off x="6625517" y="6250381"/>
            <a:ext cx="5614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	</a:t>
            </a:r>
            <a:r>
              <a:rPr lang="en-US" sz="2400" dirty="0"/>
              <a:t>A nice elbow curve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BF6CD-9681-4728-90B6-9C301E18D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12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6786A5C-B1F4-4F47-8E77-B63C41C556AA}"/>
              </a:ext>
            </a:extLst>
          </p:cNvPr>
          <p:cNvGrpSpPr/>
          <p:nvPr/>
        </p:nvGrpSpPr>
        <p:grpSpPr>
          <a:xfrm>
            <a:off x="5810257" y="2514159"/>
            <a:ext cx="6314992" cy="3730787"/>
            <a:chOff x="5810257" y="1690688"/>
            <a:chExt cx="6314992" cy="37307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76A899E-D994-49CC-8BEA-61B219860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66300" y="1690688"/>
              <a:ext cx="5958949" cy="335479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D64E714-6349-4CD1-97CD-C957FD2537FA}"/>
                </a:ext>
              </a:extLst>
            </p:cNvPr>
            <p:cNvSpPr txBox="1"/>
            <p:nvPr/>
          </p:nvSpPr>
          <p:spPr>
            <a:xfrm>
              <a:off x="8453989" y="4990588"/>
              <a:ext cx="195804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	</a:t>
              </a:r>
              <a:r>
                <a:rPr lang="en-US" sz="2200" dirty="0"/>
                <a:t>K-value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B8BD15-A43A-4A22-9701-2A17340B8EEA}"/>
                </a:ext>
              </a:extLst>
            </p:cNvPr>
            <p:cNvSpPr txBox="1"/>
            <p:nvPr/>
          </p:nvSpPr>
          <p:spPr>
            <a:xfrm rot="16200000">
              <a:off x="5046678" y="3339429"/>
              <a:ext cx="195804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	</a:t>
              </a:r>
              <a:r>
                <a:rPr lang="en-US" sz="2200" dirty="0"/>
                <a:t>MSE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74F414A-FE0F-44B4-8CF4-713B78E6E30E}"/>
              </a:ext>
            </a:extLst>
          </p:cNvPr>
          <p:cNvSpPr txBox="1"/>
          <p:nvPr/>
        </p:nvSpPr>
        <p:spPr>
          <a:xfrm>
            <a:off x="2546175" y="6117888"/>
            <a:ext cx="6148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Best K value between 3 to 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3D3301-A001-4996-A481-D510AA44E7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454" y="226907"/>
            <a:ext cx="3637346" cy="227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158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BEFC2-C13F-42AE-B88C-C6A45709A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16" y="-4706"/>
            <a:ext cx="10515600" cy="1325563"/>
          </a:xfrm>
        </p:spPr>
        <p:txBody>
          <a:bodyPr/>
          <a:lstStyle/>
          <a:p>
            <a:r>
              <a:rPr lang="en-US" dirty="0"/>
              <a:t>Cross Validation method with K fold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EEC5A-7343-4FE5-B75E-9CD2D4F50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305" y="1507691"/>
            <a:ext cx="10515600" cy="511034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Mean squared error for 5 folds 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Metric chosen : </a:t>
            </a:r>
            <a:r>
              <a:rPr lang="en-US" dirty="0" err="1"/>
              <a:t>neg_mean_squared_error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Mean of MSE : </a:t>
            </a:r>
            <a:r>
              <a:rPr lang="en-US" altLang="en-US" dirty="0"/>
              <a:t>0.028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2AEB6F-EFB0-4532-9EE7-6AACDD7C1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35" y="5145252"/>
            <a:ext cx="11339418" cy="691972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CBC2A23-BE22-45A4-B053-728CFCEB86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114619"/>
              </p:ext>
            </p:extLst>
          </p:nvPr>
        </p:nvGraphicFramePr>
        <p:xfrm>
          <a:off x="513256" y="1959411"/>
          <a:ext cx="3797177" cy="16883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9512">
                  <a:extLst>
                    <a:ext uri="{9D8B030D-6E8A-4147-A177-3AD203B41FA5}">
                      <a16:colId xmlns:a16="http://schemas.microsoft.com/office/drawing/2014/main" val="4272300607"/>
                    </a:ext>
                  </a:extLst>
                </a:gridCol>
                <a:gridCol w="601533">
                  <a:extLst>
                    <a:ext uri="{9D8B030D-6E8A-4147-A177-3AD203B41FA5}">
                      <a16:colId xmlns:a16="http://schemas.microsoft.com/office/drawing/2014/main" val="4274514105"/>
                    </a:ext>
                  </a:extLst>
                </a:gridCol>
                <a:gridCol w="601533">
                  <a:extLst>
                    <a:ext uri="{9D8B030D-6E8A-4147-A177-3AD203B41FA5}">
                      <a16:colId xmlns:a16="http://schemas.microsoft.com/office/drawing/2014/main" val="57781090"/>
                    </a:ext>
                  </a:extLst>
                </a:gridCol>
                <a:gridCol w="601533">
                  <a:extLst>
                    <a:ext uri="{9D8B030D-6E8A-4147-A177-3AD203B41FA5}">
                      <a16:colId xmlns:a16="http://schemas.microsoft.com/office/drawing/2014/main" val="1162902532"/>
                    </a:ext>
                  </a:extLst>
                </a:gridCol>
                <a:gridCol w="601533">
                  <a:extLst>
                    <a:ext uri="{9D8B030D-6E8A-4147-A177-3AD203B41FA5}">
                      <a16:colId xmlns:a16="http://schemas.microsoft.com/office/drawing/2014/main" val="2768597963"/>
                    </a:ext>
                  </a:extLst>
                </a:gridCol>
                <a:gridCol w="601533">
                  <a:extLst>
                    <a:ext uri="{9D8B030D-6E8A-4147-A177-3AD203B41FA5}">
                      <a16:colId xmlns:a16="http://schemas.microsoft.com/office/drawing/2014/main" val="501740297"/>
                    </a:ext>
                  </a:extLst>
                </a:gridCol>
              </a:tblGrid>
              <a:tr h="33767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Experiment 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Test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3149900430"/>
                  </a:ext>
                </a:extLst>
              </a:tr>
              <a:tr h="33767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Experiment 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Test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4119219091"/>
                  </a:ext>
                </a:extLst>
              </a:tr>
              <a:tr h="33767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Experiment 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Test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2332702864"/>
                  </a:ext>
                </a:extLst>
              </a:tr>
              <a:tr h="33767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Experiment 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Test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3679397377"/>
                  </a:ext>
                </a:extLst>
              </a:tr>
              <a:tr h="33767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Experiment 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Test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1854492909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D3F9FCC8-D830-4A12-811C-BF514589E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734" y="1492275"/>
            <a:ext cx="3590060" cy="32302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8C8060-752D-40D9-A6D3-B2CE663E98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4094" y="1483142"/>
            <a:ext cx="3733165" cy="2872409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D0CE7B-B2E6-44EC-AF70-9C42A200B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36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AED10-1275-42C7-8F1D-744E7E1F3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0642"/>
            <a:ext cx="10515600" cy="1325563"/>
          </a:xfrm>
        </p:spPr>
        <p:txBody>
          <a:bodyPr/>
          <a:lstStyle/>
          <a:p>
            <a:r>
              <a:rPr lang="en-US" dirty="0"/>
              <a:t>Results from Cross Validation with K fold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585CC8-0B3B-404A-880B-DFC70E457A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9522" y="3284882"/>
            <a:ext cx="5329030" cy="314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C46ABE-3371-4D50-BE40-961C32135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386" y="2991678"/>
            <a:ext cx="5842692" cy="36675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235737-3EFF-4F3C-9AD5-B5DD0A7862AA}"/>
              </a:ext>
            </a:extLst>
          </p:cNvPr>
          <p:cNvSpPr/>
          <p:nvPr/>
        </p:nvSpPr>
        <p:spPr>
          <a:xfrm>
            <a:off x="908802" y="1596004"/>
            <a:ext cx="91597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Metric: </a:t>
            </a:r>
            <a:r>
              <a:rPr lang="en-US" sz="2400" dirty="0" err="1"/>
              <a:t>neg_mean_squared_error</a:t>
            </a:r>
            <a:r>
              <a:rPr lang="en-US" sz="2400" dirty="0"/>
              <a:t>  and Absolute mean square error</a:t>
            </a:r>
          </a:p>
          <a:p>
            <a:endParaRPr lang="en-US" sz="2400" dirty="0"/>
          </a:p>
          <a:p>
            <a:r>
              <a:rPr lang="en-US" sz="2400" dirty="0"/>
              <a:t>K value gives less error at 3 for both the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68FF2-4EE4-423C-A683-9EC5426A7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48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C5F26-4C66-4D88-BE5F-6065EDEB3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with other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3BEA22-B52D-42E1-8A0B-C97FA4187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8981" y="1825625"/>
            <a:ext cx="9174038" cy="435133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BFAF48-964B-4938-8FB0-BCA939FC8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564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CF1BC-3EC5-4E97-982D-BE57C5600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Weighted KNN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2A759-947C-4D38-BEB1-2A5A007D6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Selecting neighbor based on weight.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B624F-38E7-4DB7-9473-2E5D78BA9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3060-7668-4D77-AA5B-B8C4B69A6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419" y="2559621"/>
            <a:ext cx="78867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868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94500-6FF1-4856-A018-0B6C3AABD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0642"/>
            <a:ext cx="10515600" cy="1325563"/>
          </a:xfrm>
        </p:spPr>
        <p:txBody>
          <a:bodyPr/>
          <a:lstStyle/>
          <a:p>
            <a:r>
              <a:rPr lang="en-US" dirty="0"/>
              <a:t>Dataset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A09F4-CE1C-483F-B741-E1B74822D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900" dirty="0"/>
              <a:t>Building energy data from </a:t>
            </a:r>
            <a:r>
              <a:rPr lang="en-US" dirty="0"/>
              <a:t>New York City. </a:t>
            </a:r>
          </a:p>
          <a:p>
            <a:r>
              <a:rPr lang="en-US" b="1" dirty="0"/>
              <a:t>Source</a:t>
            </a:r>
            <a:r>
              <a:rPr lang="en-US" dirty="0"/>
              <a:t>: </a:t>
            </a:r>
            <a:r>
              <a:rPr lang="en-US" u="sng" dirty="0">
                <a:hlinkClick r:id="rId2"/>
              </a:rPr>
              <a:t>https://www1.nyc.gov/html/gbee/html/plan/ll84_scores.shtml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target column:</a:t>
            </a:r>
          </a:p>
          <a:p>
            <a:r>
              <a:rPr lang="en-US" dirty="0"/>
              <a:t>ENERGY STAR score helps to assess how the building is performing. It helps to identify which buildings to target for improvement or recognition. A score of 50 is the median. So if a building scores below 50, it means it’s performing worse than 50 percent of similar buildings nationwide, while a score above 50 means it’s performing better than 50 percent of its peers. And a score of 75 or higher means it’s a top performer and may be eligible for ENERGY STAR certification.</a:t>
            </a:r>
          </a:p>
          <a:p>
            <a:endParaRPr lang="en-US" dirty="0"/>
          </a:p>
          <a:p>
            <a:r>
              <a:rPr lang="en-US" dirty="0"/>
              <a:t>A 1-to-100 percentile ranking based on self-reported energy usage for the reporting year. The </a:t>
            </a:r>
            <a:r>
              <a:rPr lang="en-US" dirty="0">
                <a:hlinkClick r:id="rId3"/>
              </a:rPr>
              <a:t>Energy Star score </a:t>
            </a:r>
            <a:r>
              <a:rPr lang="en-US" dirty="0"/>
              <a:t>is a relative measure used for comparing the energy efficiency of buildings.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083C8B-059B-4AF3-8FEF-2C5F4601B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28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F8126-881A-49A7-94EE-5BA3AFCE4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and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EC72D-4759-4B86-9FDA-D0C75FE4F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Objective:</a:t>
            </a:r>
          </a:p>
          <a:p>
            <a:pPr marL="0" indent="0">
              <a:buNone/>
            </a:pPr>
            <a:r>
              <a:rPr lang="en-US" dirty="0"/>
              <a:t>To use the energy data to build a model that can predict the Energy Star Score of a building and interpret the results to find the factors which influence the score.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Methods: </a:t>
            </a:r>
          </a:p>
          <a:p>
            <a:r>
              <a:rPr lang="en-US" b="1" dirty="0"/>
              <a:t>Supervised:</a:t>
            </a:r>
            <a:r>
              <a:rPr lang="en-US" dirty="0"/>
              <a:t> we have access to both the features and the target and our goal is to train a model that can learn a mapping between the two</a:t>
            </a:r>
          </a:p>
          <a:p>
            <a:r>
              <a:rPr lang="en-US" b="1" dirty="0"/>
              <a:t>Regression: </a:t>
            </a:r>
            <a:r>
              <a:rPr lang="en-US" dirty="0"/>
              <a:t>The Energy Star score is a continuous variable</a:t>
            </a:r>
          </a:p>
          <a:p>
            <a:r>
              <a:rPr lang="en-US" b="1" dirty="0"/>
              <a:t>Naïve KNN </a:t>
            </a:r>
          </a:p>
          <a:p>
            <a:r>
              <a:rPr lang="en-US" b="1" dirty="0"/>
              <a:t>Cross Validation K fold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1FE0F-BAD5-44F4-948A-F7ED93B3D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67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E4A0C-6F07-47DB-BB33-3B707F904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Regression - How it works: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FB043F0-4441-44FD-8C6B-26CFDEDB6C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5598417"/>
              </p:ext>
            </p:extLst>
          </p:nvPr>
        </p:nvGraphicFramePr>
        <p:xfrm>
          <a:off x="894520" y="1690688"/>
          <a:ext cx="2648778" cy="26086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4389">
                  <a:extLst>
                    <a:ext uri="{9D8B030D-6E8A-4147-A177-3AD203B41FA5}">
                      <a16:colId xmlns:a16="http://schemas.microsoft.com/office/drawing/2014/main" val="1022931255"/>
                    </a:ext>
                  </a:extLst>
                </a:gridCol>
                <a:gridCol w="1324389">
                  <a:extLst>
                    <a:ext uri="{9D8B030D-6E8A-4147-A177-3AD203B41FA5}">
                      <a16:colId xmlns:a16="http://schemas.microsoft.com/office/drawing/2014/main" val="3257259058"/>
                    </a:ext>
                  </a:extLst>
                </a:gridCol>
              </a:tblGrid>
              <a:tr h="434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Weight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Age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1045817990"/>
                  </a:ext>
                </a:extLst>
              </a:tr>
              <a:tr h="434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170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4217034244"/>
                  </a:ext>
                </a:extLst>
              </a:tr>
              <a:tr h="434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180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2840779442"/>
                  </a:ext>
                </a:extLst>
              </a:tr>
              <a:tr h="434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122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2134115170"/>
                  </a:ext>
                </a:extLst>
              </a:tr>
              <a:tr h="434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156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204084314"/>
                  </a:ext>
                </a:extLst>
              </a:tr>
              <a:tr h="434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217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75" marR="3175" marT="3175" marB="0" anchor="b"/>
                </a:tc>
                <a:extLst>
                  <a:ext uri="{0D108BD9-81ED-4DB2-BD59-A6C34878D82A}">
                    <a16:rowId xmlns:a16="http://schemas.microsoft.com/office/drawing/2014/main" val="546363783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92FACD5-2EA6-4BC2-8106-9483401EF834}"/>
              </a:ext>
            </a:extLst>
          </p:cNvPr>
          <p:cNvSpPr/>
          <p:nvPr/>
        </p:nvSpPr>
        <p:spPr>
          <a:xfrm>
            <a:off x="4325179" y="169068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1A1A1A"/>
                </a:solidFill>
                <a:latin typeface="Merriweather"/>
              </a:rPr>
              <a:t>The question is: how old is someone given they weigh 175 pounds?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FF513E-3773-467B-BFF2-6C6203E40745}"/>
              </a:ext>
            </a:extLst>
          </p:cNvPr>
          <p:cNvSpPr/>
          <p:nvPr/>
        </p:nvSpPr>
        <p:spPr>
          <a:xfrm>
            <a:off x="4325179" y="249954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1A1A1A"/>
                </a:solidFill>
                <a:latin typeface="Merriweather"/>
              </a:rPr>
              <a:t>Suppose k = 3. We find the three nearest neighbors to 175. They are: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0DBAB0-4CC8-4759-99BA-E2A60EEE1F2A}"/>
              </a:ext>
            </a:extLst>
          </p:cNvPr>
          <p:cNvSpPr/>
          <p:nvPr/>
        </p:nvSpPr>
        <p:spPr>
          <a:xfrm>
            <a:off x="4325179" y="3308408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A1A1A"/>
                </a:solidFill>
                <a:latin typeface="Merriweather"/>
              </a:rPr>
              <a:t>(170,50)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A1A1A"/>
                </a:solidFill>
                <a:latin typeface="Merriweather"/>
              </a:rPr>
              <a:t>(180,52)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A1A1A"/>
                </a:solidFill>
                <a:latin typeface="Merriweather"/>
              </a:rPr>
              <a:t>(156,43)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rgbClr val="1A1A1A"/>
              </a:solidFill>
              <a:latin typeface="Merriweather"/>
            </a:endParaRPr>
          </a:p>
          <a:p>
            <a:r>
              <a:rPr lang="en-US" dirty="0">
                <a:solidFill>
                  <a:srgbClr val="1A1A1A"/>
                </a:solidFill>
                <a:latin typeface="Merriweather"/>
              </a:rPr>
              <a:t>We take the average of the target variable:</a:t>
            </a:r>
          </a:p>
          <a:p>
            <a:r>
              <a:rPr lang="en-US" dirty="0">
                <a:solidFill>
                  <a:srgbClr val="1A1A1A"/>
                </a:solidFill>
                <a:latin typeface="Merriweather"/>
              </a:rPr>
              <a:t>Average = (50 + 52 + 43) / 3 = </a:t>
            </a:r>
            <a:r>
              <a:rPr lang="en-US" b="1" dirty="0">
                <a:solidFill>
                  <a:srgbClr val="1A1A1A"/>
                </a:solidFill>
                <a:latin typeface="Merriweather"/>
              </a:rPr>
              <a:t>48.3</a:t>
            </a:r>
            <a:endParaRPr lang="en-US" b="0" i="0" dirty="0">
              <a:solidFill>
                <a:srgbClr val="1A1A1A"/>
              </a:solidFill>
              <a:effectLst/>
              <a:latin typeface="Merriweather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6AA616-B033-424F-B95E-A59F81DF3BB4}"/>
              </a:ext>
            </a:extLst>
          </p:cNvPr>
          <p:cNvSpPr/>
          <p:nvPr/>
        </p:nvSpPr>
        <p:spPr>
          <a:xfrm>
            <a:off x="886239" y="5524905"/>
            <a:ext cx="81583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A1A1A"/>
                </a:solidFill>
                <a:latin typeface="Merriweather"/>
              </a:rPr>
              <a:t>STEPS: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rgbClr val="1A1A1A"/>
                </a:solidFill>
                <a:latin typeface="Merriweather"/>
              </a:rPr>
              <a:t>Compute the distance to every training instance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rgbClr val="1A1A1A"/>
                </a:solidFill>
                <a:latin typeface="Merriweather"/>
              </a:rPr>
              <a:t>Select the k closest instances and the values of their target variables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rgbClr val="1A1A1A"/>
                </a:solidFill>
                <a:latin typeface="Merriweather"/>
              </a:rPr>
              <a:t>Output the mean of the values of the target variables</a:t>
            </a:r>
            <a:endParaRPr lang="en-US" b="0" i="0" dirty="0">
              <a:solidFill>
                <a:srgbClr val="1A1A1A"/>
              </a:solidFill>
              <a:effectLst/>
              <a:latin typeface="Merriweather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94B2A6-AAEA-4817-959A-8CBFEB652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8766" y="3163729"/>
            <a:ext cx="3723234" cy="245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3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3907F-018D-430F-B3F8-D6F396C4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66012"/>
            <a:ext cx="10515600" cy="1325563"/>
          </a:xfrm>
        </p:spPr>
        <p:txBody>
          <a:bodyPr/>
          <a:lstStyle/>
          <a:p>
            <a:r>
              <a:rPr lang="en-US" dirty="0"/>
              <a:t>Steps performed in pre- processing of data: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73677-7319-4F0F-B12C-38A53E447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454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 types - Convert Data to Correct Types</a:t>
            </a:r>
          </a:p>
          <a:p>
            <a:r>
              <a:rPr lang="en-US" dirty="0"/>
              <a:t>Analyzing missing values – removing those features </a:t>
            </a:r>
          </a:p>
          <a:p>
            <a:pPr marL="0" indent="0">
              <a:buNone/>
            </a:pPr>
            <a:r>
              <a:rPr lang="en-US" dirty="0"/>
              <a:t>which have more than 70% of the data missing.</a:t>
            </a:r>
          </a:p>
          <a:p>
            <a:r>
              <a:rPr lang="en-US" dirty="0"/>
              <a:t>Removed Collinear Features</a:t>
            </a:r>
          </a:p>
          <a:p>
            <a:r>
              <a:rPr lang="en-US" dirty="0"/>
              <a:t>Fill missing values using </a:t>
            </a:r>
            <a:r>
              <a:rPr lang="en-US" dirty="0" err="1"/>
              <a:t>sklearn</a:t>
            </a:r>
            <a:r>
              <a:rPr lang="en-US" dirty="0"/>
              <a:t> imputer function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Scaling of the features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8BB61-F4FA-418C-8517-BD744B04A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1572" y="1262732"/>
            <a:ext cx="2877184" cy="24400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AE27EC-D764-4716-B011-659265E5C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1572" y="3905920"/>
            <a:ext cx="3106116" cy="2208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CE7A80-E58A-4B45-9E24-C3D61FAF1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758" y="3773506"/>
            <a:ext cx="7359926" cy="8367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4C9C09-F773-4026-9845-AC4FA66E6A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6585" y="4695729"/>
            <a:ext cx="3581994" cy="1597633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B6B0A-5CDD-4CB4-9354-68E1DA7B0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220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E316C-D5EF-4E25-8211-7E23414A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and Feature selections: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BB2DB-0C9A-45DB-91FB-249000F01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Did One- hot encoding for categorical columns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Log transformation of the numeric columns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720F77-665D-4610-B44C-ACDA39201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49" y="2465639"/>
            <a:ext cx="5555975" cy="10975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DD9AF6-8449-42A4-BC93-3379CEADA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949" y="4447910"/>
            <a:ext cx="5476461" cy="1450449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7DDC0FD-1799-41A7-BAFA-82EC79C6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36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5D4CB-BCDE-4E5C-A920-8779ACE3C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Density Plot -Energy Star Scores by Building Type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0B6F9E-C6BD-42DE-896D-7FC6463D11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448" y="1690688"/>
            <a:ext cx="6147574" cy="4351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AB28CF-BE67-4B25-AC4D-F306DE4AA915}"/>
              </a:ext>
            </a:extLst>
          </p:cNvPr>
          <p:cNvSpPr/>
          <p:nvPr/>
        </p:nvSpPr>
        <p:spPr>
          <a:xfrm>
            <a:off x="7358269" y="3035359"/>
            <a:ext cx="457179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Helvetica Neue"/>
              </a:rPr>
              <a:t>Building type does have an effect on the score</a:t>
            </a:r>
          </a:p>
          <a:p>
            <a:endParaRPr lang="en-US" sz="24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dirty="0">
                <a:solidFill>
                  <a:srgbClr val="000000"/>
                </a:solidFill>
                <a:latin typeface="Helvetica Neue"/>
              </a:rPr>
              <a:t>Change in Energy Star score  distribution for different building types </a:t>
            </a:r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AFBB5-D9BA-4316-B5ED-D4D6C0739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897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25708-8BF3-42C5-AF72-EFD072731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Correlations between Features and Target(energy score)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307A10-EDA0-4587-88A2-3F1560468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43576"/>
            <a:ext cx="7481922" cy="540629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BF15B-4A80-4837-A805-DD6636200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4537DF-B193-45D1-AFC1-2944DA542EC7}"/>
              </a:ext>
            </a:extLst>
          </p:cNvPr>
          <p:cNvSpPr/>
          <p:nvPr/>
        </p:nvSpPr>
        <p:spPr>
          <a:xfrm>
            <a:off x="927584" y="3187770"/>
            <a:ext cx="7481922" cy="176818"/>
          </a:xfrm>
          <a:prstGeom prst="rect">
            <a:avLst/>
          </a:prstGeom>
          <a:solidFill>
            <a:schemeClr val="accent4">
              <a:lumMod val="20000"/>
              <a:lumOff val="80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9D61F0-7F11-43AC-A018-9C049F9A2218}"/>
              </a:ext>
            </a:extLst>
          </p:cNvPr>
          <p:cNvSpPr/>
          <p:nvPr/>
        </p:nvSpPr>
        <p:spPr>
          <a:xfrm>
            <a:off x="953684" y="3410898"/>
            <a:ext cx="7481922" cy="176818"/>
          </a:xfrm>
          <a:prstGeom prst="rect">
            <a:avLst/>
          </a:prstGeom>
          <a:solidFill>
            <a:schemeClr val="accent4">
              <a:lumMod val="20000"/>
              <a:lumOff val="80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C83E03-4A90-4203-B262-AAD1039F890A}"/>
              </a:ext>
            </a:extLst>
          </p:cNvPr>
          <p:cNvSpPr/>
          <p:nvPr/>
        </p:nvSpPr>
        <p:spPr>
          <a:xfrm>
            <a:off x="953684" y="3633186"/>
            <a:ext cx="7481922" cy="176818"/>
          </a:xfrm>
          <a:prstGeom prst="rect">
            <a:avLst/>
          </a:prstGeom>
          <a:solidFill>
            <a:schemeClr val="accent4">
              <a:lumMod val="20000"/>
              <a:lumOff val="80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002C8F-6879-40B7-A9A3-C3047F81CFFF}"/>
              </a:ext>
            </a:extLst>
          </p:cNvPr>
          <p:cNvSpPr/>
          <p:nvPr/>
        </p:nvSpPr>
        <p:spPr>
          <a:xfrm>
            <a:off x="953684" y="3870630"/>
            <a:ext cx="7481922" cy="176818"/>
          </a:xfrm>
          <a:prstGeom prst="rect">
            <a:avLst/>
          </a:prstGeom>
          <a:solidFill>
            <a:schemeClr val="accent4">
              <a:lumMod val="20000"/>
              <a:lumOff val="80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4623F11-92E9-4E92-801F-E3B1F6716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9506" y="2577626"/>
            <a:ext cx="3708773" cy="391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912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8F884-EBB8-40F2-9067-897013E3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Use Intensity (EUI) is highly correlated with target variable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18DD1D-7591-46ED-A3D8-D7E5139EA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73" y="1795624"/>
            <a:ext cx="7407569" cy="479898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F9563-51C0-4CCA-8D36-7A9F87B17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DBC05-6A57-44D4-B81C-6F3887760363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BF46FA-36D9-4AEE-A31E-0D8D80E385A6}"/>
              </a:ext>
            </a:extLst>
          </p:cNvPr>
          <p:cNvSpPr txBox="1"/>
          <p:nvPr/>
        </p:nvSpPr>
        <p:spPr>
          <a:xfrm>
            <a:off x="7916380" y="1795624"/>
            <a:ext cx="40516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Energy Star Score shows similar pattern for different properties' EUI (e.g., Office, Hotels) </a:t>
            </a:r>
          </a:p>
        </p:txBody>
      </p:sp>
    </p:spTree>
    <p:extLst>
      <p:ext uri="{BB962C8B-B14F-4D97-AF65-F5344CB8AC3E}">
        <p14:creationId xmlns:p14="http://schemas.microsoft.com/office/powerpoint/2010/main" val="1531477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710</Words>
  <Application>Microsoft Office PowerPoint</Application>
  <PresentationFormat>Widescreen</PresentationFormat>
  <Paragraphs>161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Helvetica Neue</vt:lpstr>
      <vt:lpstr>Merriweather</vt:lpstr>
      <vt:lpstr>Office Theme</vt:lpstr>
      <vt:lpstr>Machine Learning CS 559 – Final Project</vt:lpstr>
      <vt:lpstr>Dataset Information</vt:lpstr>
      <vt:lpstr>Objective and Methods </vt:lpstr>
      <vt:lpstr>KNN Regression - How it works:</vt:lpstr>
      <vt:lpstr>Steps performed in pre- processing of data:</vt:lpstr>
      <vt:lpstr>Feature Engineering and Feature selections:</vt:lpstr>
      <vt:lpstr>Density Plot -Energy Star Scores by Building Type</vt:lpstr>
      <vt:lpstr>Correlations between Features and Target(energy score)</vt:lpstr>
      <vt:lpstr>Energy Use Intensity (EUI) is highly correlated with target variable</vt:lpstr>
      <vt:lpstr>Model Implementation:</vt:lpstr>
      <vt:lpstr>MAE results for different K value from Naive KNN method</vt:lpstr>
      <vt:lpstr>Metric : Mean Squared error</vt:lpstr>
      <vt:lpstr>Cross Validation method with K fold</vt:lpstr>
      <vt:lpstr>Results from Cross Validation with K fold</vt:lpstr>
      <vt:lpstr>Comparison with other model</vt:lpstr>
      <vt:lpstr>Weighted KNN regression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CS 559 – Final Project</dc:title>
  <dc:creator>sonam de</dc:creator>
  <cp:lastModifiedBy>sonam de</cp:lastModifiedBy>
  <cp:revision>4</cp:revision>
  <dcterms:created xsi:type="dcterms:W3CDTF">2020-06-16T21:09:10Z</dcterms:created>
  <dcterms:modified xsi:type="dcterms:W3CDTF">2020-06-16T21:21:11Z</dcterms:modified>
</cp:coreProperties>
</file>